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27.xml" ContentType="application/vnd.openxmlformats-officedocument.presentationml.slide+xml"/>
  <Default Extension="vml" ContentType="application/vnd.openxmlformats-officedocument.vmlDrawing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Default Extension="emf" ContentType="image/x-emf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Default Extension="doc" ContentType="application/msword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6"/>
  </p:notesMasterIdLst>
  <p:sldIdLst>
    <p:sldId id="256" r:id="rId2"/>
    <p:sldId id="259" r:id="rId3"/>
    <p:sldId id="260" r:id="rId4"/>
    <p:sldId id="274" r:id="rId5"/>
    <p:sldId id="286" r:id="rId6"/>
    <p:sldId id="285" r:id="rId7"/>
    <p:sldId id="275" r:id="rId8"/>
    <p:sldId id="264" r:id="rId9"/>
    <p:sldId id="261" r:id="rId10"/>
    <p:sldId id="263" r:id="rId11"/>
    <p:sldId id="287" r:id="rId12"/>
    <p:sldId id="292" r:id="rId13"/>
    <p:sldId id="276" r:id="rId14"/>
    <p:sldId id="262" r:id="rId15"/>
    <p:sldId id="278" r:id="rId16"/>
    <p:sldId id="272" r:id="rId17"/>
    <p:sldId id="288" r:id="rId18"/>
    <p:sldId id="265" r:id="rId19"/>
    <p:sldId id="279" r:id="rId20"/>
    <p:sldId id="266" r:id="rId21"/>
    <p:sldId id="267" r:id="rId22"/>
    <p:sldId id="282" r:id="rId23"/>
    <p:sldId id="281" r:id="rId24"/>
    <p:sldId id="283" r:id="rId25"/>
    <p:sldId id="269" r:id="rId26"/>
    <p:sldId id="280" r:id="rId27"/>
    <p:sldId id="289" r:id="rId28"/>
    <p:sldId id="290" r:id="rId29"/>
    <p:sldId id="268" r:id="rId30"/>
    <p:sldId id="271" r:id="rId31"/>
    <p:sldId id="270" r:id="rId32"/>
    <p:sldId id="291" r:id="rId33"/>
    <p:sldId id="284" r:id="rId34"/>
    <p:sldId id="27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58979" autoAdjust="0"/>
  </p:normalViewPr>
  <p:slideViewPr>
    <p:cSldViewPr>
      <p:cViewPr varScale="1">
        <p:scale>
          <a:sx n="36" d="100"/>
          <a:sy n="36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60498-FEBC-49E6-91FC-D096A50397F1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346C5-1D61-4C26-8223-8281FE6498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29C3EA-DC87-4A8E-A03B-47E8EA8AA778}" type="slidenum">
              <a:rPr lang="en-US"/>
              <a:pPr/>
              <a:t>2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Jeanette:</a:t>
            </a:r>
          </a:p>
          <a:p>
            <a:pPr eaLnBrk="1" hangingPunct="1"/>
            <a:r>
              <a:rPr lang="en-US" dirty="0" smtClean="0"/>
              <a:t>Who is in the room, stand if you are</a:t>
            </a:r>
          </a:p>
          <a:p>
            <a:pPr eaLnBrk="1" hangingPunct="1"/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admin, coach, TOSA, team leader, dept chair, PLC member…other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Introduce at tables, what do they hop to gain from today, share one hope from each table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Now that we have</a:t>
            </a:r>
            <a:r>
              <a:rPr lang="en-US" baseline="0" dirty="0" smtClean="0"/>
              <a:t> come to a common understanding of what a collaborative group we will look at what makes them work.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Bring</a:t>
            </a:r>
            <a:r>
              <a:rPr lang="en-US" baseline="0" dirty="0" smtClean="0"/>
              <a:t> it around to the </a:t>
            </a:r>
            <a:r>
              <a:rPr lang="en-US" dirty="0" smtClean="0"/>
              <a:t>way it was facilitated</a:t>
            </a:r>
          </a:p>
          <a:p>
            <a:endParaRPr lang="en-US" dirty="0" smtClean="0"/>
          </a:p>
          <a:p>
            <a:r>
              <a:rPr lang="en-US" dirty="0" smtClean="0"/>
              <a:t>Think about a time you had a good facilitator</a:t>
            </a:r>
            <a:r>
              <a:rPr lang="en-US" baseline="0" dirty="0" smtClean="0"/>
              <a:t> and a time that you didn’t how the facilitation help you group process…2 min free write,  window partner share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One or two share outs- quick discrepancies..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good facilitator can make a difference in the efficacy and the quality of work that a collaborative  group does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is why we have decided to focus on facilitation as the first skill in our academy this year.  These collaborative skills </a:t>
            </a:r>
            <a:r>
              <a:rPr lang="en-US" dirty="0" smtClean="0"/>
              <a:t> are important, even if you are not specifically in a role where you are an official facilitator.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A/B partner quick share what a facilitator does,</a:t>
            </a:r>
            <a:r>
              <a:rPr lang="en-US" baseline="0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Adrienne:</a:t>
            </a:r>
          </a:p>
          <a:p>
            <a:endParaRPr lang="en-US" dirty="0" smtClean="0"/>
          </a:p>
          <a:p>
            <a:r>
              <a:rPr lang="en-US" dirty="0" smtClean="0"/>
              <a:t>Today</a:t>
            </a:r>
            <a:r>
              <a:rPr lang="en-US" baseline="0" dirty="0" smtClean="0"/>
              <a:t> we will have a chance to practice </a:t>
            </a:r>
            <a:r>
              <a:rPr lang="en-US" baseline="0" dirty="0" err="1" smtClean="0"/>
              <a:t>fac</a:t>
            </a:r>
            <a:r>
              <a:rPr lang="en-US" baseline="0" dirty="0" smtClean="0"/>
              <a:t> skills…</a:t>
            </a:r>
          </a:p>
          <a:p>
            <a:r>
              <a:rPr lang="en-US" baseline="0" dirty="0" smtClean="0"/>
              <a:t>Explain the sheet, that they will have four opportunities to practice facilitating, we are hoping they will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 off</a:t>
            </a:r>
            <a:r>
              <a:rPr lang="en-US" baseline="0" dirty="0" smtClean="0"/>
              <a:t> tables (1-2-3) discuss at tables</a:t>
            </a:r>
          </a:p>
          <a:p>
            <a:r>
              <a:rPr lang="en-US" baseline="0" dirty="0" smtClean="0"/>
              <a:t>Find 2 of each number somewhere in the room form groups of 6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make collaborative groups powerful, facilitators must attend to three areas of responsibility: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Back to</a:t>
            </a:r>
            <a:r>
              <a:rPr lang="en-US" baseline="0" dirty="0" smtClean="0"/>
              <a:t> table groups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is it different from training &amp; presenting-Adrienne</a:t>
            </a:r>
          </a:p>
          <a:p>
            <a:r>
              <a:rPr lang="en-US" dirty="0" smtClean="0"/>
              <a:t>Venn Diagram jigsaw</a:t>
            </a:r>
          </a:p>
          <a:p>
            <a:r>
              <a:rPr lang="en-US" dirty="0" err="1" smtClean="0"/>
              <a:t>Garmston</a:t>
            </a:r>
            <a:r>
              <a:rPr lang="en-US" dirty="0" smtClean="0"/>
              <a:t> pg. 73, 101 pg 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their group of six,</a:t>
            </a:r>
            <a:r>
              <a:rPr lang="en-US" baseline="0" dirty="0" smtClean="0"/>
              <a:t> create a visual representation of a facilitator</a:t>
            </a:r>
          </a:p>
          <a:p>
            <a:r>
              <a:rPr lang="en-US" baseline="0" dirty="0" smtClean="0"/>
              <a:t>Gallery walk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A2C1C-43FA-41BA-9522-CB97C1168049}" type="slidenum">
              <a:rPr lang="en-US"/>
              <a:pPr/>
              <a:t>20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45 minutes</a:t>
            </a:r>
          </a:p>
          <a:p>
            <a:endParaRPr lang="en-US" dirty="0" smtClean="0"/>
          </a:p>
          <a:p>
            <a:r>
              <a:rPr lang="en-US" dirty="0" smtClean="0"/>
              <a:t>Don’t forget to get volunteers for a skit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We have discussed the importance</a:t>
            </a:r>
            <a:r>
              <a:rPr lang="en-US" baseline="0" dirty="0" smtClean="0"/>
              <a:t> of the facilitator, after lunch we will be focusing our </a:t>
            </a:r>
            <a:r>
              <a:rPr lang="en-US" baseline="0" dirty="0" err="1" smtClean="0"/>
              <a:t>att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Communication skills pg. 4-5:</a:t>
            </a:r>
            <a:r>
              <a:rPr lang="en-US" baseline="0" dirty="0" smtClean="0"/>
              <a:t> Adrienne</a:t>
            </a:r>
          </a:p>
          <a:p>
            <a:r>
              <a:rPr lang="en-US" baseline="0" dirty="0" smtClean="0"/>
              <a:t>Body Language: Jeanette</a:t>
            </a:r>
          </a:p>
          <a:p>
            <a:r>
              <a:rPr lang="en-US" baseline="0" dirty="0" smtClean="0"/>
              <a:t>Difficult people: Beth</a:t>
            </a:r>
          </a:p>
          <a:p>
            <a:r>
              <a:rPr lang="en-US" baseline="0" dirty="0" smtClean="0"/>
              <a:t>Skits together for difficult people &amp; body language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E875EB-7426-4FA0-B630-180635DA7069}" type="slidenum">
              <a:rPr lang="en-US"/>
              <a:pPr/>
              <a:t>3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Take out the community norms sheet and review</a:t>
            </a:r>
          </a:p>
          <a:p>
            <a:pPr eaLnBrk="1" hangingPunct="1"/>
            <a:r>
              <a:rPr lang="en-US" dirty="0" smtClean="0"/>
              <a:t>This is a community- we are learning together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JEANETTE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Sheet in binder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Fac</a:t>
            </a:r>
            <a:r>
              <a:rPr lang="en-US" dirty="0" smtClean="0"/>
              <a:t> moves sheet (after body language sheet in binders)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Jeanette  handout in binder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Card sort: behavior/description/ then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6F64E4-891E-42C8-B2D0-0F9329723371}" type="slidenum">
              <a:rPr lang="en-US"/>
              <a:pPr/>
              <a:t>25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 minutes for a break and to work on learning</a:t>
            </a:r>
            <a:r>
              <a:rPr lang="en-US" baseline="0" dirty="0" smtClean="0"/>
              <a:t> progression</a:t>
            </a:r>
          </a:p>
          <a:p>
            <a:endParaRPr lang="en-US" baseline="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Roll play-</a:t>
            </a:r>
          </a:p>
          <a:p>
            <a:endParaRPr lang="en-US" dirty="0" smtClean="0"/>
          </a:p>
          <a:p>
            <a:r>
              <a:rPr lang="en-US" dirty="0" smtClean="0"/>
              <a:t>Hallway behavior is becoming increasingly poor, need rubric</a:t>
            </a:r>
            <a:r>
              <a:rPr lang="en-US" baseline="0" dirty="0" smtClean="0"/>
              <a:t> so that teachers and </a:t>
            </a:r>
            <a:r>
              <a:rPr lang="en-US" baseline="0" dirty="0" err="1" smtClean="0"/>
              <a:t>Ias</a:t>
            </a:r>
            <a:r>
              <a:rPr lang="en-US" baseline="0" dirty="0" smtClean="0"/>
              <a:t> can help students know what is acceptable behaviors.  The challenge is that you can only choose three behaviors to focus on</a:t>
            </a:r>
            <a:endParaRPr lang="en-US" dirty="0" smtClean="0"/>
          </a:p>
          <a:p>
            <a:r>
              <a:rPr lang="en-US" dirty="0" smtClean="0"/>
              <a:t>Select one</a:t>
            </a:r>
            <a:r>
              <a:rPr lang="en-US" baseline="0" dirty="0" smtClean="0"/>
              <a:t> of your group to be a facilitator, one to be a “difficult person”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</a:t>
            </a:r>
            <a:r>
              <a:rPr lang="en-US" baseline="0" dirty="0" smtClean="0"/>
              <a:t> did the non productive participant create barriers?</a:t>
            </a:r>
          </a:p>
          <a:p>
            <a:r>
              <a:rPr lang="en-US" baseline="0" dirty="0" smtClean="0"/>
              <a:t>How did you feel (group member, facilitator, trouble person)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 up</a:t>
            </a:r>
            <a:r>
              <a:rPr lang="en-US" baseline="0" dirty="0" smtClean="0"/>
              <a:t> (Beth)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facilitator cannot do it all, everyone plays a role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Adrienne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7706B5-54C5-46AD-B6A5-0CBBBC076A27}" type="slidenum">
              <a:rPr lang="en-US"/>
              <a:pPr/>
              <a:t>30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Go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ADRIENNE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Chain</a:t>
            </a:r>
            <a:r>
              <a:rPr lang="en-US" baseline="0" dirty="0" smtClean="0"/>
              <a:t> notes… Adrienne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Prompt:  What does a teacher leader do?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teacher leader… each table has 1 minute to discuss and add to a paper on their table, then pass to the next table who will add… 10 times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Look at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the pre-post and three question </a:t>
            </a:r>
            <a:r>
              <a:rPr lang="en-US" dirty="0" err="1" smtClean="0"/>
              <a:t>eval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for observational comments, quick whip</a:t>
            </a:r>
            <a:r>
              <a:rPr lang="en-US" baseline="0" dirty="0" smtClean="0"/>
              <a:t> round at a </a:t>
            </a:r>
            <a:r>
              <a:rPr lang="en-US" baseline="0" dirty="0" err="1" smtClean="0"/>
              <a:t>tbles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Adrienne</a:t>
            </a:r>
          </a:p>
          <a:p>
            <a:r>
              <a:rPr lang="en-US" dirty="0" smtClean="0"/>
              <a:t>Why are collaborative skills important for teacher leaders?  Look at the chain notes about what teacher leaders do…circle all of the ones that involve some type of collaborative work.</a:t>
            </a:r>
          </a:p>
          <a:p>
            <a:endParaRPr lang="en-US" dirty="0" smtClean="0"/>
          </a:p>
          <a:p>
            <a:r>
              <a:rPr lang="en-US" dirty="0" smtClean="0"/>
              <a:t>(hopefully it is many or most of them) </a:t>
            </a:r>
          </a:p>
          <a:p>
            <a:endParaRPr lang="en-US" dirty="0" smtClean="0"/>
          </a:p>
          <a:p>
            <a:r>
              <a:rPr lang="en-US" dirty="0" smtClean="0"/>
              <a:t>For this reason we</a:t>
            </a:r>
            <a:r>
              <a:rPr lang="en-US" baseline="0" dirty="0" smtClean="0"/>
              <a:t> will begin our work together really thinking about skills that can help collaboration  </a:t>
            </a:r>
            <a:r>
              <a:rPr lang="en-US" baseline="0" dirty="0" err="1" smtClean="0"/>
              <a:t>todays</a:t>
            </a:r>
            <a:r>
              <a:rPr lang="en-US" baseline="0" dirty="0" smtClean="0"/>
              <a:t> work is really about building skills to facilitate collaboration and work effectively in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0CA626-C8E4-4C0F-BD4D-7888DB7DF759}" type="slidenum">
              <a:rPr lang="en-US"/>
              <a:pPr/>
              <a:t>8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baseline="0" dirty="0" smtClean="0"/>
          </a:p>
          <a:p>
            <a:r>
              <a:rPr lang="en-US" dirty="0" smtClean="0"/>
              <a:t>Jeanette</a:t>
            </a:r>
          </a:p>
          <a:p>
            <a:r>
              <a:rPr lang="en-US" dirty="0" smtClean="0"/>
              <a:t>Think about a time you were part of a collaborative group- what made it work? chart</a:t>
            </a:r>
          </a:p>
          <a:p>
            <a:endParaRPr lang="en-US" dirty="0" smtClean="0"/>
          </a:p>
          <a:p>
            <a:r>
              <a:rPr lang="en-US" dirty="0" smtClean="0"/>
              <a:t>Call out- see if you can draw attention to the actions of the group members and to the actions</a:t>
            </a:r>
            <a:r>
              <a:rPr lang="en-US" baseline="0" dirty="0" smtClean="0"/>
              <a:t> of the facilitator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Bring</a:t>
            </a:r>
            <a:r>
              <a:rPr lang="en-US" baseline="0" dirty="0" smtClean="0"/>
              <a:t> it around to the </a:t>
            </a:r>
            <a:r>
              <a:rPr lang="en-US" dirty="0" smtClean="0"/>
              <a:t>way it was facilitated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46C5-1D61-4C26-8223-8281FE64986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EC823-9359-443A-B879-CB67CD282761}" type="slidenum">
              <a:rPr lang="en-US"/>
              <a:pPr/>
              <a:t>10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Beth</a:t>
            </a:r>
          </a:p>
          <a:p>
            <a:r>
              <a:rPr lang="en-US" dirty="0" smtClean="0"/>
              <a:t>Materials:  </a:t>
            </a:r>
            <a:r>
              <a:rPr lang="en-US" dirty="0" err="1" smtClean="0"/>
              <a:t>Frayer</a:t>
            </a:r>
            <a:r>
              <a:rPr lang="en-US" dirty="0" smtClean="0"/>
              <a:t> Model Handout</a:t>
            </a:r>
          </a:p>
          <a:p>
            <a:endParaRPr lang="en-US" dirty="0" smtClean="0"/>
          </a:p>
          <a:p>
            <a:r>
              <a:rPr lang="en-US" dirty="0" smtClean="0"/>
              <a:t>Individually jot down ideas, compare as a group</a:t>
            </a:r>
          </a:p>
          <a:p>
            <a:r>
              <a:rPr lang="en-US" dirty="0" smtClean="0"/>
              <a:t>Take one of the charts, derive a definition</a:t>
            </a:r>
          </a:p>
          <a:p>
            <a:endParaRPr lang="en-US" dirty="0" smtClean="0"/>
          </a:p>
          <a:p>
            <a:r>
              <a:rPr lang="en-US" dirty="0" smtClean="0"/>
              <a:t>Sentence strips with working definition of collaborative groups</a:t>
            </a:r>
          </a:p>
          <a:p>
            <a:r>
              <a:rPr lang="en-US" dirty="0" smtClean="0"/>
              <a:t>Look at another set of characteristics 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B1B957-39CE-49B7-8B1A-D83E2793D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1D54-19D3-405F-82C2-4F843D203F60}" type="datetimeFigureOut">
              <a:rPr lang="en-US" smtClean="0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D0A70-7D95-480A-98EF-0F4071899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Microsoft_Word_97_-_2004_Document1.doc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bneimi@nwesd.org" TargetMode="External"/><Relationship Id="rId4" Type="http://schemas.openxmlformats.org/officeDocument/2006/relationships/hyperlink" Target="mailto:asomera@nwesd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grisham@nwesd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743200"/>
          </a:xfrm>
        </p:spPr>
        <p:txBody>
          <a:bodyPr>
            <a:normAutofit/>
          </a:bodyPr>
          <a:lstStyle/>
          <a:p>
            <a:r>
              <a:rPr lang="en-US" b="1" dirty="0" smtClean="0"/>
              <a:t>Teacher Leader Academy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7500" b="1" dirty="0" smtClean="0">
                <a:solidFill>
                  <a:srgbClr val="F79646"/>
                </a:solidFill>
              </a:rPr>
              <a:t>Welcome!</a:t>
            </a:r>
            <a:endParaRPr lang="en-US" sz="7500" b="1" dirty="0">
              <a:solidFill>
                <a:srgbClr val="F7964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6858000" cy="19812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Entry Task: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Find the Collaborative Groups Poster in the back of the room.  Place sticky dots next to the group or groups that you facilitate or are a member of</a:t>
            </a:r>
          </a:p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934200" y="37338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772400" y="5334000"/>
            <a:ext cx="685800" cy="685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20000" y="4114800"/>
            <a:ext cx="685800" cy="685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Capturing our</a:t>
            </a:r>
            <a:r>
              <a:rPr lang="en-US" dirty="0" smtClean="0"/>
              <a:t> Thinking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524000" y="1371600"/>
          <a:ext cx="3077308" cy="4783261"/>
        </p:xfrm>
        <a:graphic>
          <a:graphicData uri="http://schemas.openxmlformats.org/presentationml/2006/ole">
            <p:oleObj spid="_x0000_s1026" name="Document" r:id="rId4" imgW="6083300" imgH="8851900" progId="Word.Document.8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066800" y="1295400"/>
            <a:ext cx="3581400" cy="487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Collaborative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Collective </a:t>
            </a:r>
            <a:r>
              <a:rPr lang="en-US" b="1" dirty="0" smtClean="0">
                <a:solidFill>
                  <a:schemeClr val="accent6"/>
                </a:solidFill>
              </a:rPr>
              <a:t>focus on student learning </a:t>
            </a:r>
            <a:r>
              <a:rPr lang="en-US" dirty="0" smtClean="0"/>
              <a:t>and the work students do</a:t>
            </a:r>
          </a:p>
          <a:p>
            <a:r>
              <a:rPr lang="en-US" dirty="0" smtClean="0"/>
              <a:t>Belief that </a:t>
            </a:r>
            <a:r>
              <a:rPr lang="en-US" b="1" dirty="0" smtClean="0">
                <a:solidFill>
                  <a:srgbClr val="F79646"/>
                </a:solidFill>
              </a:rPr>
              <a:t>ALL participants bring expertise </a:t>
            </a:r>
            <a:r>
              <a:rPr lang="en-US" dirty="0" smtClean="0"/>
              <a:t>and unique experiences and perspectives</a:t>
            </a:r>
          </a:p>
          <a:p>
            <a:r>
              <a:rPr lang="en-US" dirty="0" smtClean="0"/>
              <a:t>A commitment to both personal </a:t>
            </a:r>
            <a:r>
              <a:rPr lang="en-US" b="1" dirty="0" smtClean="0">
                <a:solidFill>
                  <a:srgbClr val="F79646"/>
                </a:solidFill>
              </a:rPr>
              <a:t>learning</a:t>
            </a:r>
            <a:r>
              <a:rPr lang="en-US" dirty="0" smtClean="0"/>
              <a:t> and the learning of the group as a whole</a:t>
            </a:r>
          </a:p>
          <a:p>
            <a:r>
              <a:rPr lang="en-US" b="1" dirty="0" smtClean="0">
                <a:solidFill>
                  <a:srgbClr val="F79646"/>
                </a:solidFill>
              </a:rPr>
              <a:t>Shared focus </a:t>
            </a:r>
            <a:r>
              <a:rPr lang="en-US" dirty="0" smtClean="0"/>
              <a:t>determined by the group and significant to all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Collaborative </a:t>
            </a:r>
            <a:r>
              <a:rPr lang="en-US" dirty="0" smtClean="0"/>
              <a:t>Groups</a:t>
            </a:r>
            <a:endParaRPr lang="en-US" dirty="0"/>
          </a:p>
        </p:txBody>
      </p:sp>
      <p:pic>
        <p:nvPicPr>
          <p:cNvPr id="4" name="Content Placeholder 3" descr="collaborative groups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90600" y="5486400"/>
            <a:ext cx="7239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Why do teacher leaders need to develop facilitation skills?</a:t>
            </a:r>
            <a:endParaRPr lang="en-US" sz="3200" dirty="0"/>
          </a:p>
        </p:txBody>
      </p:sp>
      <p:pic>
        <p:nvPicPr>
          <p:cNvPr id="4" name="Picture 3" descr="rock pa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850" y="1244600"/>
            <a:ext cx="4686300" cy="401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facilitator?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563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Initial thoughts…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</p:txBody>
      </p:sp>
      <p:pic>
        <p:nvPicPr>
          <p:cNvPr id="4" name="Picture 3" descr="question oran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524000"/>
            <a:ext cx="2895600" cy="3860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Facilitator Practice</a:t>
            </a:r>
            <a:endParaRPr lang="en-US" dirty="0"/>
          </a:p>
        </p:txBody>
      </p:sp>
      <p:pic>
        <p:nvPicPr>
          <p:cNvPr id="3" name="Picture 2" descr="how to fl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390" y="1524000"/>
            <a:ext cx="404261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Facilitator Responsibilities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800" dirty="0" smtClean="0"/>
              <a:t>The </a:t>
            </a:r>
            <a:r>
              <a:rPr lang="en-US" sz="4800" b="1" dirty="0" smtClean="0">
                <a:solidFill>
                  <a:srgbClr val="F79646"/>
                </a:solidFill>
              </a:rPr>
              <a:t>learning</a:t>
            </a:r>
            <a:r>
              <a:rPr lang="en-US" sz="4800" dirty="0" smtClean="0"/>
              <a:t> of the group</a:t>
            </a:r>
          </a:p>
          <a:p>
            <a:pPr marL="514350" indent="-514350">
              <a:buAutoNum type="arabicPeriod"/>
            </a:pPr>
            <a:r>
              <a:rPr lang="en-US" sz="4800" dirty="0" smtClean="0"/>
              <a:t>The </a:t>
            </a:r>
            <a:r>
              <a:rPr lang="en-US" sz="4800" b="1" dirty="0" smtClean="0">
                <a:solidFill>
                  <a:srgbClr val="F79646"/>
                </a:solidFill>
              </a:rPr>
              <a:t>logistics</a:t>
            </a:r>
            <a:r>
              <a:rPr lang="en-US" sz="4800" dirty="0" smtClean="0"/>
              <a:t> of the meeting</a:t>
            </a:r>
          </a:p>
          <a:p>
            <a:pPr marL="514350" indent="-514350">
              <a:buAutoNum type="arabicPeriod"/>
            </a:pPr>
            <a:r>
              <a:rPr lang="en-US" sz="4800" dirty="0" smtClean="0"/>
              <a:t>The </a:t>
            </a:r>
            <a:r>
              <a:rPr lang="en-US" sz="4800" b="1" dirty="0" smtClean="0">
                <a:solidFill>
                  <a:srgbClr val="F79646"/>
                </a:solidFill>
              </a:rPr>
              <a:t>longevity</a:t>
            </a:r>
            <a:r>
              <a:rPr lang="en-US" sz="4800" dirty="0" smtClean="0"/>
              <a:t> of the work within the school or district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</a:t>
            </a:r>
            <a:endParaRPr lang="en-US" dirty="0"/>
          </a:p>
        </p:txBody>
      </p:sp>
      <p:pic>
        <p:nvPicPr>
          <p:cNvPr id="4" name="Content Placeholder 3" descr="puzzle smal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752600" y="1600200"/>
            <a:ext cx="126492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Training, presenting and facilitating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professional developm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685800"/>
            <a:ext cx="5765800" cy="432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Representation </a:t>
            </a:r>
            <a:endParaRPr lang="en-US" dirty="0"/>
          </a:p>
        </p:txBody>
      </p:sp>
      <p:pic>
        <p:nvPicPr>
          <p:cNvPr id="4" name="Content Placeholder 3" descr="visual.jpg"/>
          <p:cNvPicPr>
            <a:picLocks noGrp="1" noChangeAspect="1"/>
          </p:cNvPicPr>
          <p:nvPr>
            <p:ph idx="1"/>
          </p:nvPr>
        </p:nvPicPr>
        <p:blipFill>
          <a:blip r:embed="rId3"/>
          <a:srcRect l="5227" t="8418" r="7094"/>
          <a:stretch>
            <a:fillRect/>
          </a:stretch>
        </p:blipFill>
        <p:spPr>
          <a:xfrm>
            <a:off x="2743200" y="1981200"/>
            <a:ext cx="3581400" cy="4144963"/>
          </a:xfrm>
        </p:spPr>
      </p:pic>
      <p:sp>
        <p:nvSpPr>
          <p:cNvPr id="5" name="Rectangle 4"/>
          <p:cNvSpPr/>
          <p:nvPr/>
        </p:nvSpPr>
        <p:spPr>
          <a:xfrm>
            <a:off x="2514600" y="18288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57713" y="1219200"/>
            <a:ext cx="4586287" cy="5562600"/>
            <a:chOff x="2643" y="288"/>
            <a:chExt cx="2889" cy="3504"/>
          </a:xfrm>
        </p:grpSpPr>
        <p:pic>
          <p:nvPicPr>
            <p:cNvPr id="5129" name="Picture 4" descr="nametag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" y="288"/>
              <a:ext cx="2889" cy="3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0" name="Rectangle 5"/>
            <p:cNvSpPr>
              <a:spLocks noChangeArrowheads="1"/>
            </p:cNvSpPr>
            <p:nvPr/>
          </p:nvSpPr>
          <p:spPr bwMode="auto">
            <a:xfrm>
              <a:off x="2832" y="2448"/>
              <a:ext cx="26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6"/>
            <p:cNvSpPr>
              <a:spLocks noChangeArrowheads="1"/>
            </p:cNvSpPr>
            <p:nvPr/>
          </p:nvSpPr>
          <p:spPr bwMode="auto">
            <a:xfrm>
              <a:off x="2736" y="3360"/>
              <a:ext cx="24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Rectangle 7"/>
            <p:cNvSpPr>
              <a:spLocks noChangeArrowheads="1"/>
            </p:cNvSpPr>
            <p:nvPr/>
          </p:nvSpPr>
          <p:spPr bwMode="auto">
            <a:xfrm>
              <a:off x="2880" y="1440"/>
              <a:ext cx="2400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14288" y="1219200"/>
            <a:ext cx="4586288" cy="5562600"/>
            <a:chOff x="2643" y="288"/>
            <a:chExt cx="2889" cy="3504"/>
          </a:xfrm>
        </p:grpSpPr>
        <p:pic>
          <p:nvPicPr>
            <p:cNvPr id="5125" name="Picture 9" descr="nametag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" y="288"/>
              <a:ext cx="2889" cy="3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6" name="Rectangle 10"/>
            <p:cNvSpPr>
              <a:spLocks noChangeArrowheads="1"/>
            </p:cNvSpPr>
            <p:nvPr/>
          </p:nvSpPr>
          <p:spPr bwMode="auto">
            <a:xfrm>
              <a:off x="2832" y="2448"/>
              <a:ext cx="26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Rectangle 11"/>
            <p:cNvSpPr>
              <a:spLocks noChangeArrowheads="1"/>
            </p:cNvSpPr>
            <p:nvPr/>
          </p:nvSpPr>
          <p:spPr bwMode="auto">
            <a:xfrm>
              <a:off x="2736" y="3360"/>
              <a:ext cx="24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Rectangle 12"/>
            <p:cNvSpPr>
              <a:spLocks noChangeArrowheads="1"/>
            </p:cNvSpPr>
            <p:nvPr/>
          </p:nvSpPr>
          <p:spPr bwMode="auto">
            <a:xfrm>
              <a:off x="2880" y="1440"/>
              <a:ext cx="2400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2819400" cy="1143000"/>
          </a:xfrm>
        </p:spPr>
        <p:txBody>
          <a:bodyPr/>
          <a:lstStyle/>
          <a:p>
            <a:pPr algn="l"/>
            <a:r>
              <a:rPr lang="en-US"/>
              <a:t>Lunch!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45060" name="Picture 4" descr="lun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57200"/>
            <a:ext cx="4191000" cy="6248400"/>
          </a:xfrm>
          <a:prstGeom prst="rect">
            <a:avLst/>
          </a:prstGeom>
          <a:noFill/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457200" y="46482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Back at </a:t>
            </a:r>
            <a:r>
              <a:rPr lang="en-US" sz="3600" dirty="0" smtClean="0"/>
              <a:t>1:00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Facilitator Toolbox</a:t>
            </a:r>
            <a:endParaRPr lang="en-US" dirty="0"/>
          </a:p>
        </p:txBody>
      </p:sp>
      <p:pic>
        <p:nvPicPr>
          <p:cNvPr id="4" name="Content Placeholder 3" descr="toolbox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1747" r="-1174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Facilitator Moves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9200" y="1600200"/>
            <a:ext cx="6858000" cy="4525963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4000" dirty="0" smtClean="0"/>
              <a:t>I am GREAT at that</a:t>
            </a:r>
          </a:p>
          <a:p>
            <a:pPr>
              <a:buFont typeface="Wingdings" charset="2"/>
              <a:buChar char="ü"/>
            </a:pPr>
            <a:endParaRPr lang="en-US" sz="4000" dirty="0" smtClean="0"/>
          </a:p>
          <a:p>
            <a:pPr>
              <a:buFont typeface="Wingdings" charset="2"/>
              <a:buChar char="²"/>
            </a:pPr>
            <a:r>
              <a:rPr lang="en-US" sz="4000" dirty="0" smtClean="0"/>
              <a:t>I should work on that</a:t>
            </a:r>
          </a:p>
          <a:p>
            <a:pPr>
              <a:buFont typeface="Wingdings" charset="2"/>
              <a:buChar char="²"/>
            </a:pPr>
            <a:endParaRPr lang="en-US" sz="4000" dirty="0" smtClean="0"/>
          </a:p>
          <a:p>
            <a:pPr>
              <a:buFont typeface="Lucida Grande"/>
              <a:buChar char="?"/>
            </a:pPr>
            <a:r>
              <a:rPr lang="en-US" sz="4000" dirty="0" smtClean="0"/>
              <a:t>What is this and why is it important?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Language</a:t>
            </a:r>
            <a:endParaRPr lang="en-US" dirty="0"/>
          </a:p>
        </p:txBody>
      </p:sp>
      <p:pic>
        <p:nvPicPr>
          <p:cNvPr id="4" name="Content Placeholder 3" descr="chimpanzee_thinking_poster.jpg"/>
          <p:cNvPicPr>
            <a:picLocks noGrp="1" noChangeAspect="1"/>
          </p:cNvPicPr>
          <p:nvPr>
            <p:ph idx="1"/>
          </p:nvPr>
        </p:nvPicPr>
        <p:blipFill>
          <a:blip r:embed="rId3"/>
          <a:srcRect l="-66457" r="-6645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Difficult Group Members and Challenging Situations</a:t>
            </a:r>
            <a:endParaRPr lang="en-US" dirty="0"/>
          </a:p>
        </p:txBody>
      </p:sp>
      <p:pic>
        <p:nvPicPr>
          <p:cNvPr id="4" name="Content Placeholder 3" descr="stubborn cow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8793" r="-287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9" name="Picture 3" descr="coff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534400" cy="5332413"/>
          </a:xfrm>
          <a:prstGeom prst="rect">
            <a:avLst/>
          </a:prstGeom>
          <a:noFill/>
        </p:spPr>
      </p:pic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971800"/>
            <a:ext cx="3581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Break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Your collaborative group has been assigned the task of choosing three “hallway  behaviors” for which students  will be held accountable</a:t>
            </a:r>
            <a:endParaRPr lang="en-US" dirty="0"/>
          </a:p>
        </p:txBody>
      </p:sp>
      <p:pic>
        <p:nvPicPr>
          <p:cNvPr id="5" name="Picture 4" descr="OLV School JC 1st floor hallwa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743200"/>
            <a:ext cx="4902200" cy="367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2828836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How did the </a:t>
            </a:r>
            <a:r>
              <a:rPr lang="en-US" sz="3600" dirty="0" smtClean="0"/>
              <a:t>non-productive </a:t>
            </a:r>
            <a:r>
              <a:rPr lang="en-US" sz="3600" dirty="0" smtClean="0"/>
              <a:t>participant create barriers?</a:t>
            </a:r>
          </a:p>
          <a:p>
            <a:endParaRPr lang="en-US" sz="3600" dirty="0" smtClean="0"/>
          </a:p>
          <a:p>
            <a:r>
              <a:rPr lang="en-US" sz="3600" dirty="0" smtClean="0"/>
              <a:t>How did you feel (group member, facilitator, difficult group member</a:t>
            </a:r>
            <a:r>
              <a:rPr lang="en-US" sz="3600" dirty="0" smtClean="0"/>
              <a:t>)?</a:t>
            </a:r>
            <a:endParaRPr lang="en-US" sz="3600" dirty="0"/>
          </a:p>
        </p:txBody>
      </p:sp>
      <p:pic>
        <p:nvPicPr>
          <p:cNvPr id="4" name="Picture 3" descr="peel ap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-457200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Reflecting on Facilitation</a:t>
            </a:r>
            <a:endParaRPr lang="en-US" dirty="0"/>
          </a:p>
        </p:txBody>
      </p:sp>
      <p:pic>
        <p:nvPicPr>
          <p:cNvPr id="3" name="Picture 2" descr="mirror-reflection-in-sphe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676400"/>
            <a:ext cx="3619500" cy="482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Citizen Facilitator</a:t>
            </a:r>
            <a:endParaRPr lang="en-US" dirty="0"/>
          </a:p>
        </p:txBody>
      </p:sp>
      <p:pic>
        <p:nvPicPr>
          <p:cNvPr id="8" name="Picture 7" descr="crossing gu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1" y="1600200"/>
            <a:ext cx="4267200" cy="4736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Collective Commitments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4724400"/>
            <a:ext cx="4648200" cy="1401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7172" name="Picture 4" descr="nor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32400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0"/>
            <a:ext cx="8229600" cy="1143000"/>
          </a:xfrm>
        </p:spPr>
        <p:txBody>
          <a:bodyPr/>
          <a:lstStyle/>
          <a:p>
            <a:pPr algn="l"/>
            <a:r>
              <a:rPr lang="en-US"/>
              <a:t>Reflect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0" name="Picture 4" descr="reflection bea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533400"/>
            <a:ext cx="440055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98637"/>
            <a:ext cx="8839200" cy="231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nwesdteacherleadershipacademy.wikispaces.com</a:t>
            </a:r>
            <a:endParaRPr lang="en-US" dirty="0"/>
          </a:p>
        </p:txBody>
      </p:sp>
      <p:pic>
        <p:nvPicPr>
          <p:cNvPr id="6" name="Picture 5" descr="carry boo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476500"/>
            <a:ext cx="27432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Talking about learning: focusing on supporting effective instruction</a:t>
            </a:r>
          </a:p>
          <a:p>
            <a:endParaRPr lang="en-US" dirty="0" smtClean="0"/>
          </a:p>
          <a:p>
            <a:r>
              <a:rPr lang="en-US" dirty="0" smtClean="0"/>
              <a:t>What would you like to explore (sticky note)</a:t>
            </a:r>
            <a:endParaRPr lang="en-US" dirty="0"/>
          </a:p>
        </p:txBody>
      </p:sp>
      <p:pic>
        <p:nvPicPr>
          <p:cNvPr id="4" name="Picture 3" descr="where are we go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4130040"/>
            <a:ext cx="3657600" cy="2423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and reflection</a:t>
            </a:r>
            <a:endParaRPr lang="en-US" dirty="0"/>
          </a:p>
        </p:txBody>
      </p:sp>
      <p:pic>
        <p:nvPicPr>
          <p:cNvPr id="4" name="Content Placeholder 3" descr="bubble reflection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7050" r="-1705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Jeanette Grisham	</a:t>
            </a:r>
            <a:r>
              <a:rPr lang="en-US" dirty="0" smtClean="0">
                <a:hlinkClick r:id="rId2"/>
              </a:rPr>
              <a:t>jgrisham@nwesd.org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Beth </a:t>
            </a:r>
            <a:r>
              <a:rPr lang="en-US" dirty="0" err="1" smtClean="0"/>
              <a:t>Neimi</a:t>
            </a:r>
            <a:r>
              <a:rPr lang="en-US" dirty="0" smtClean="0"/>
              <a:t>		</a:t>
            </a:r>
            <a:r>
              <a:rPr lang="en-US" dirty="0" smtClean="0">
                <a:hlinkClick r:id="rId3"/>
              </a:rPr>
              <a:t>bneimi@nwesd.org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Adrienne Somera</a:t>
            </a:r>
            <a:r>
              <a:rPr lang="en-US" smtClean="0"/>
              <a:t>	</a:t>
            </a:r>
            <a:r>
              <a:rPr lang="en-US" smtClean="0">
                <a:hlinkClick r:id="rId4"/>
              </a:rPr>
              <a:t>asomera@nwesd.org</a:t>
            </a:r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teacher leader?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5486400"/>
            <a:ext cx="3657600" cy="639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And what do they do?</a:t>
            </a:r>
            <a:endParaRPr lang="en-US" dirty="0"/>
          </a:p>
        </p:txBody>
      </p:sp>
      <p:pic>
        <p:nvPicPr>
          <p:cNvPr id="4" name="Picture 3" descr="teacher on de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422400"/>
            <a:ext cx="5867400" cy="391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25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you notice about these lists?</a:t>
            </a:r>
            <a:endParaRPr lang="en-US" dirty="0"/>
          </a:p>
        </p:txBody>
      </p:sp>
      <p:pic>
        <p:nvPicPr>
          <p:cNvPr id="4" name="Picture 3" descr="pen li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838200"/>
            <a:ext cx="7340600" cy="4404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5410200"/>
            <a:ext cx="3048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Build skills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9600"/>
            <a:ext cx="6705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Purpose of the Academy</a:t>
            </a:r>
            <a:endParaRPr lang="en-US" sz="4800" dirty="0"/>
          </a:p>
        </p:txBody>
      </p:sp>
      <p:pic>
        <p:nvPicPr>
          <p:cNvPr id="4" name="Picture 3" descr="bala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638300"/>
            <a:ext cx="54102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pic>
        <p:nvPicPr>
          <p:cNvPr id="3" name="Picture 2" descr="heads together cat and 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1176972"/>
            <a:ext cx="6929795" cy="4995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486400"/>
            <a:ext cx="8229600" cy="1143000"/>
          </a:xfrm>
        </p:spPr>
        <p:txBody>
          <a:bodyPr/>
          <a:lstStyle/>
          <a:p>
            <a:r>
              <a:rPr lang="en-US"/>
              <a:t>Break</a:t>
            </a:r>
          </a:p>
        </p:txBody>
      </p:sp>
      <p:pic>
        <p:nvPicPr>
          <p:cNvPr id="57347" name="Picture 3" descr="candy b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4478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Collaborative Groups</a:t>
            </a:r>
            <a:endParaRPr lang="en-US" dirty="0"/>
          </a:p>
        </p:txBody>
      </p:sp>
      <p:pic>
        <p:nvPicPr>
          <p:cNvPr id="4" name="Content Placeholder 3" descr="collaborative groups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</TotalTime>
  <Words>1098</Words>
  <Application>Microsoft Macintosh PowerPoint</Application>
  <PresentationFormat>On-screen Show (4:3)</PresentationFormat>
  <Paragraphs>207</Paragraphs>
  <Slides>34</Slides>
  <Notes>30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Document</vt:lpstr>
      <vt:lpstr>Teacher Leader Academy  Welcome!</vt:lpstr>
      <vt:lpstr>Introductions</vt:lpstr>
      <vt:lpstr>Collective Commitments </vt:lpstr>
      <vt:lpstr>What is a teacher leader?</vt:lpstr>
      <vt:lpstr>What do you notice about these lists?</vt:lpstr>
      <vt:lpstr>Build skills</vt:lpstr>
      <vt:lpstr>Collaboration</vt:lpstr>
      <vt:lpstr>Break</vt:lpstr>
      <vt:lpstr>Characteristics of Collaborative Groups</vt:lpstr>
      <vt:lpstr>Capturing our Thinking</vt:lpstr>
      <vt:lpstr>Qualities of Collaborative Groups</vt:lpstr>
      <vt:lpstr> Collaborative Groups</vt:lpstr>
      <vt:lpstr>Facilitation</vt:lpstr>
      <vt:lpstr>What is a facilitator?</vt:lpstr>
      <vt:lpstr>Facilitator Practice</vt:lpstr>
      <vt:lpstr>Facilitator Responsibilities</vt:lpstr>
      <vt:lpstr>Jigsaw</vt:lpstr>
      <vt:lpstr>Training, presenting and facilitating  </vt:lpstr>
      <vt:lpstr>Visual Representation </vt:lpstr>
      <vt:lpstr>Lunch!</vt:lpstr>
      <vt:lpstr>Facilitator Toolbox</vt:lpstr>
      <vt:lpstr>Facilitator Moves</vt:lpstr>
      <vt:lpstr>Body Language</vt:lpstr>
      <vt:lpstr>Difficult Group Members and Challenging Situations</vt:lpstr>
      <vt:lpstr>Break</vt:lpstr>
      <vt:lpstr>Slide 26</vt:lpstr>
      <vt:lpstr>Debrief</vt:lpstr>
      <vt:lpstr>Reflecting on Facilitation</vt:lpstr>
      <vt:lpstr>Citizen Facilitator</vt:lpstr>
      <vt:lpstr>Reflect</vt:lpstr>
      <vt:lpstr>Additional Resources </vt:lpstr>
      <vt:lpstr>What’s Next</vt:lpstr>
      <vt:lpstr>Evaluation and reflection</vt:lpstr>
      <vt:lpstr>Contact information</vt:lpstr>
    </vt:vector>
  </TitlesOfParts>
  <Company>NWESD 189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Leader Academy</dc:title>
  <dc:creator>Jeanette Grisham</dc:creator>
  <cp:lastModifiedBy>Adrienne Somera</cp:lastModifiedBy>
  <cp:revision>104</cp:revision>
  <dcterms:created xsi:type="dcterms:W3CDTF">2010-10-18T14:14:16Z</dcterms:created>
  <dcterms:modified xsi:type="dcterms:W3CDTF">2010-10-18T21:52:43Z</dcterms:modified>
</cp:coreProperties>
</file>